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:hp="http://schemas.haansoft.com/office/presentation/8.0" xmlns:dsp="http://schemas.microsoft.com/office/drawing/2008/diagram" xmlns:dgm="http://schemas.openxmlformats.org/drawingml/2006/diagram" xmlns:c="http://schemas.openxmlformats.org/drawingml/2006/chart" xmlns="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1"/>
    <p:restoredTop sz="94333"/>
  </p:normalViewPr>
  <p:slideViewPr>
    <p:cSldViewPr snapToObjects="1">
      <p:cViewPr>
        <p:scale>
          <a:sx n="60" d="100"/>
          <a:sy n="60" d="100"/>
        </p:scale>
        <p:origin x="-2634" y="-1086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799" y="3429000"/>
            <a:ext cx="8534399" cy="68103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09599" y="2090750"/>
            <a:ext cx="10972799" cy="1338250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57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ставить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09599" y="2643182"/>
            <a:ext cx="10972799" cy="1195374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54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главление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09599" y="790563"/>
            <a:ext cx="10972799" cy="9239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48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4"/>
          </p:nvPr>
        </p:nvSpPr>
        <p:spPr>
          <a:xfrm>
            <a:off x="2871991" y="2286000"/>
            <a:ext cx="7048499" cy="3714750"/>
          </a:xfrm>
        </p:spPr>
        <p:txBody>
          <a:bodyPr/>
          <a:lstStyle>
            <a:lvl1pPr>
              <a:lnSpc>
                <a:spcPct val="150000"/>
              </a:lnSpc>
              <a:defRPr sz="2800"/>
            </a:lvl1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751999" y="1882654"/>
            <a:ext cx="8687999" cy="1588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oval"/>
            <a:tailEnd type="oval"/>
          </a:ln>
          <a:effectLst>
            <a:outerShdw blurRad="12700" dist="25400" dir="3240000" algn="t" rotWithShape="0">
              <a:schemeClr val="bg1">
                <a:alpha val="67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10775" y="274638"/>
            <a:ext cx="1771623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9010674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2B1166D4-08A6-4FC3-BE4B-9423FE84D4BA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305956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612346" y="1368897"/>
            <a:ext cx="10983382" cy="4772025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усто" type="blank" preserve="1">
  <p:cSld name="Пусто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3" y="3238502"/>
            <a:ext cx="10363199" cy="5492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63083" y="3806828"/>
            <a:ext cx="10972799" cy="1550998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>
              <a:defRPr sz="57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546" y="300794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 preserve="1">
  <p:cSld name="Только заголовок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03546" y="300794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38" y="306705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Таблица 2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500173"/>
            <a:ext cx="10972799" cy="4668089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987" y="309547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8037" y="3984220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6037" y="3984220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074" y="760076"/>
            <a:ext cx="7315199" cy="566738"/>
          </a:xfrm>
        </p:spPr>
        <p:txBody>
          <a:bodyPr anchor="b"/>
          <a:lstStyle>
            <a:lvl1pPr algn="l">
              <a:defRPr sz="2400" b="0">
                <a:solidFill>
                  <a:schemeClr val="accent3"/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Рисунок 2"/>
          <p:cNvSpPr>
            <a:spLocks noGrp="1" noTextEdit="1"/>
          </p:cNvSpPr>
          <p:nvPr>
            <p:ph type="pic" idx="1"/>
          </p:nvPr>
        </p:nvSpPr>
        <p:spPr>
          <a:xfrm>
            <a:off x="2389717" y="1357298"/>
            <a:ext cx="7315199" cy="3757610"/>
          </a:xfrm>
          <a:solidFill>
            <a:schemeClr val="tx2">
              <a:alpha val="9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>
            <a:scrgbClr r="0" g="0" b="0"/>
          </a:fontRef>
        </p:style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164150"/>
            <a:ext cx="7315199" cy="804862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Отсутствие гравитации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109727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99" y="1357298"/>
            <a:ext cx="109727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18.10.2017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 lang="ko-KR" altLang="en-US"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4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541338" indent="-274638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20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808038" indent="-266700" algn="l" defTabSz="914400" rtl="0" eaLnBrk="1" latinLnBrk="1" hangingPunct="1">
        <a:spcBef>
          <a:spcPct val="20000"/>
        </a:spcBef>
        <a:buClr>
          <a:schemeClr val="accent3"/>
        </a:buClr>
        <a:buFont typeface="Wingdings"/>
        <a:buChar char="§"/>
        <a:defRPr sz="18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074738" indent="-266700" algn="l" defTabSz="914400" rtl="0" eaLnBrk="1" latinLnBrk="1" hangingPunct="1">
        <a:spcBef>
          <a:spcPct val="20000"/>
        </a:spcBef>
        <a:buClr>
          <a:schemeClr val="accent3"/>
        </a:buClr>
        <a:buFont typeface="Arial"/>
        <a:buChar char="–"/>
        <a:defRPr sz="16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1341438" indent="-266700" algn="l" defTabSz="914400" rtl="0" eaLnBrk="1" latinLnBrk="1" hangingPunct="1">
        <a:spcBef>
          <a:spcPct val="20000"/>
        </a:spcBef>
        <a:buClr>
          <a:schemeClr val="accent3"/>
        </a:buClr>
        <a:buFont typeface="Arial"/>
        <a:buChar char="»"/>
        <a:defRPr sz="16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16075" indent="-274638" algn="l" defTabSz="914400" rtl="0" eaLnBrk="1" latinLnBrk="1" hangingPunct="1">
        <a:spcBef>
          <a:spcPct val="20000"/>
        </a:spcBef>
        <a:buClr>
          <a:schemeClr val="accent3"/>
        </a:buClr>
        <a:buFont typeface="Tahoma"/>
        <a:buChar char="»"/>
        <a:defRPr sz="16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82775" indent="-266700" algn="l" defTabSz="914400" rtl="0" eaLnBrk="1" latinLnBrk="1" hangingPunct="1">
        <a:spcBef>
          <a:spcPct val="20000"/>
        </a:spcBef>
        <a:buClr>
          <a:schemeClr val="accent3"/>
        </a:buClr>
        <a:buFont typeface="Tahoma"/>
        <a:buChar char="»"/>
        <a:defRPr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155825" indent="-273050" algn="l" defTabSz="914400" rtl="0" eaLnBrk="1" latinLnBrk="1" hangingPunct="1">
        <a:spcBef>
          <a:spcPct val="20000"/>
        </a:spcBef>
        <a:buClr>
          <a:schemeClr val="accent3"/>
        </a:buClr>
        <a:buFont typeface="Tahoma"/>
        <a:buChar char="»"/>
        <a:defRPr sz="16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422525" indent="-266700" algn="l" defTabSz="914400" rtl="0" eaLnBrk="1" latinLnBrk="1" hangingPunct="1">
        <a:spcBef>
          <a:spcPct val="20000"/>
        </a:spcBef>
        <a:buClr>
          <a:schemeClr val="accent3"/>
        </a:buClr>
        <a:buFont typeface="Tahoma"/>
        <a:buChar char="»"/>
        <a:defRPr sz="1600" kern="120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oulofsport.ru/pishhevoj-dnevnik-kak-vesti-i-obrazec/," TargetMode="External"/><Relationship Id="rId2" Type="http://schemas.openxmlformats.org/officeDocument/2006/relationships/hyperlink" Target="http://www.vitamarg.com/health/article/5968-zakony-pravilnogo-pitaniyaz,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zhenskoe-mnenie.ru/themes/diets/kak-pravilno-pit-vodu-chtoby-pokhudet-kakuiu-i-zachem-kak-pravilno-pit-vodu-v-techenie-dnia-pri-pokhudenii/" TargetMode="External"/><Relationship Id="rId4" Type="http://schemas.openxmlformats.org/officeDocument/2006/relationships/hyperlink" Target="https://ru.wikipedia.org/wiki/&#1055;&#1088;&#1080;&#1105;&#1084;_&#1087;&#1080;&#1097;&#1080;,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429000"/>
            <a:ext cx="8534400" cy="3429000"/>
          </a:xfrm>
        </p:spPr>
        <p:txBody>
          <a:bodyPr/>
          <a:lstStyle/>
          <a:p>
            <a:pPr>
              <a:defRPr/>
            </a:pPr>
            <a:r>
              <a:rPr lang="en-US" altLang="ru-RU"/>
              <a:t>1.</a:t>
            </a:r>
            <a:r>
              <a:rPr lang="ru-RU" altLang="en-US"/>
              <a:t>Завести пищевой дневник</a:t>
            </a:r>
          </a:p>
          <a:p>
            <a:pPr>
              <a:defRPr/>
            </a:pPr>
            <a:r>
              <a:rPr lang="en-US" altLang="ru-RU"/>
              <a:t>2.</a:t>
            </a:r>
            <a:r>
              <a:rPr lang="ru-RU" altLang="en-US"/>
              <a:t>Приёмы пищи</a:t>
            </a:r>
          </a:p>
          <a:p>
            <a:pPr>
              <a:defRPr/>
            </a:pPr>
            <a:r>
              <a:rPr lang="en-US" altLang="ru-RU"/>
              <a:t>3.</a:t>
            </a:r>
            <a:r>
              <a:rPr lang="ru-RU" altLang="en-US"/>
              <a:t>Вода</a:t>
            </a:r>
          </a:p>
          <a:p>
            <a:pPr>
              <a:defRPr/>
            </a:pPr>
            <a:r>
              <a:rPr lang="en-US" altLang="ru-RU"/>
              <a:t>4.</a:t>
            </a:r>
            <a:r>
              <a:rPr lang="ru-RU" altLang="en-US"/>
              <a:t>Физическая активность</a:t>
            </a:r>
          </a:p>
          <a:p>
            <a:pPr>
              <a:defRPr/>
            </a:pPr>
            <a:r>
              <a:rPr lang="en-US" altLang="ru-RU"/>
              <a:t>5.</a:t>
            </a:r>
            <a:r>
              <a:rPr lang="ru-RU" altLang="en-US"/>
              <a:t>Содержание приёмов пищи</a:t>
            </a:r>
          </a:p>
        </p:txBody>
      </p:sp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Законы </a:t>
            </a:r>
            <a:r>
              <a:rPr lang="ru-RU" altLang="en-US" smtClean="0"/>
              <a:t>правильного </a:t>
            </a:r>
            <a:r>
              <a:rPr lang="ru-RU" altLang="en-US" dirty="0"/>
              <a:t>питания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ru-RU"/>
              <a:t>1.</a:t>
            </a:r>
            <a:r>
              <a:rPr lang="ru-RU" altLang="en-US"/>
              <a:t>Завести пищевого дневника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80694"/>
            <a:ext cx="12192000" cy="5877306"/>
          </a:xfrm>
        </p:spPr>
        <p:txBody>
          <a:bodyPr/>
          <a:lstStyle/>
          <a:p>
            <a:pPr>
              <a:defRPr/>
            </a:pPr>
            <a:r>
              <a:rPr lang="ru-RU" altLang="en-US"/>
              <a:t>Пищевой дневник — это дневник, в котором Вы фиксируете всю еду, которая попадает в Ваш желудок. Абсолютно всю</a:t>
            </a:r>
            <a:r>
              <a:rPr lang="en-US" altLang="ru-RU"/>
              <a:t>:</a:t>
            </a:r>
            <a:r>
              <a:rPr lang="ru-RU" altLang="en-US"/>
              <a:t> калории, белки, углеводы и жиры. Обязательно нужно вести свой пищевой дневник, где Вы каждый день будете записывать в подробностях все съеденное за день. Зачем это нужно делать - чтобы понять и объяснить самому себе, что именно Вы едите, какое количество продуктов у Вас уходит за день.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143631" y="3240404"/>
            <a:ext cx="4572000" cy="3429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ru-RU"/>
              <a:t>2.</a:t>
            </a:r>
            <a:r>
              <a:rPr lang="ru-RU" altLang="en-US"/>
              <a:t>Приём пищи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052703"/>
            <a:ext cx="12192000" cy="5805297"/>
          </a:xfrm>
        </p:spPr>
        <p:txBody>
          <a:bodyPr/>
          <a:lstStyle/>
          <a:p>
            <a:pPr>
              <a:defRPr/>
            </a:pPr>
            <a:r>
              <a:rPr lang="ru-RU" altLang="en-US"/>
              <a:t>Приём пищи — непосредственно процесс принятия готовой пищи человеком, совершаемый в определённый период времени, обычно несколько раз в сутки. Приёмы пищи, как правило, происходят дома или в предприятиях общественного питания, но могут также проходить и в любом другом месте. Кроме того, праздничные приёмы пищи назначаются по особому поводу. Однако, иногда совместный приём пищи происходит в связи со скорбными событиями или датами. В течение дня должно быть 6 приемов пищи, не больше и не меньше. И перерыв между каждым приемом должен составлять 2,5-3 часа. За это время организм перерабатывает все съеденное накануне и готовится к следующему приему пищи.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274439" y="4638675"/>
            <a:ext cx="3333750" cy="22193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64" y="0"/>
            <a:ext cx="10972799" cy="923925"/>
          </a:xfrm>
        </p:spPr>
        <p:txBody>
          <a:bodyPr/>
          <a:lstStyle/>
          <a:p>
            <a:pPr>
              <a:defRPr/>
            </a:pPr>
            <a:r>
              <a:rPr lang="en-US" altLang="ru-RU"/>
              <a:t>3.</a:t>
            </a:r>
            <a:r>
              <a:rPr lang="ru-RU" altLang="en-US"/>
              <a:t>Вода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692658"/>
            <a:ext cx="12192000" cy="6165342"/>
          </a:xfrm>
        </p:spPr>
        <p:txBody>
          <a:bodyPr/>
          <a:lstStyle/>
          <a:p>
            <a:pPr>
              <a:defRPr/>
            </a:pPr>
            <a:r>
              <a:rPr lang="ru-RU" altLang="en-US"/>
              <a:t>Перед каждым приемом пищи, за 30-40 минут нужно выпивать 1 стакан чистой негазированной воды комнатной температуры. Это позволит организму ускорить все жизненные процессы, также вода попадет в желудок и вы съедите меньше. Похудение на воде еще называют «диетой для ленивых». Этот способ сбросить лишний вес является отличным вариантом для тех, у кого не хватает силы воли жестко ограничивать себя в еде. Важно понимать, что сначала контроль потребления жидкости становится диетой, а потом становится образом жизни. Привычка много пить благоприятно сказывается на состоянии организма. Результат становится на лицо: кожа подтянутая и эластичная, имеет здоровый цвет, отсутствуют проблемы в виде угревой сыпи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251198" y="4365117"/>
            <a:ext cx="2492883" cy="24928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ru-RU"/>
              <a:t>4.</a:t>
            </a:r>
            <a:r>
              <a:rPr lang="ru-RU" altLang="en-US"/>
              <a:t>Физическая активность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1" y="980694"/>
            <a:ext cx="12192000" cy="5877306"/>
          </a:xfrm>
        </p:spPr>
        <p:txBody>
          <a:bodyPr/>
          <a:lstStyle/>
          <a:p>
            <a:pPr>
              <a:defRPr/>
            </a:pPr>
            <a:r>
              <a:rPr lang="ru-RU" altLang="en-US"/>
              <a:t>физическая активность – это любое телодвижение, производимое скелетными мышцами и требующее затрат энергии. Физическая активность, причем любая, просто необходима человеку. Гуляйте, поднимайтесь пешком по лестнице без лифта, сходите с транспорта на одну остановку раньше и до дома идите в среднем темпе, старайтесь бегать с детьми на прогулке, а не сидеть на лавочке с горстью семечек, если есть возможность, посещайте бассейн, фитнес-центр</a:t>
            </a:r>
            <a:r>
              <a:rPr lang="en-US" altLang="ru-RU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012101" y="3429000"/>
            <a:ext cx="5244168" cy="33185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ru-RU"/>
              <a:t>5.</a:t>
            </a:r>
            <a:r>
              <a:rPr lang="ru-RU" altLang="en-US"/>
              <a:t>Содержание приёмов пищи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980694"/>
            <a:ext cx="12192000" cy="5877306"/>
          </a:xfrm>
        </p:spPr>
        <p:txBody>
          <a:bodyPr/>
          <a:lstStyle/>
          <a:p>
            <a:pPr>
              <a:defRPr/>
            </a:pPr>
            <a:r>
              <a:rPr lang="ru-RU" altLang="en-US"/>
              <a:t>Мы - то, что мы едим. Поэтому научитесь уважать свое тело, не засорять его совершенно ненужными, вредными продуктами. Колбаса, сосиски, сладкие булочки, тортики - это калорийные "бомбы", которые нужно исключать из своего рациона раз и навсегда.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638806" y="2492883"/>
            <a:ext cx="5905500" cy="41433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altLang="en-US"/>
              <a:t>Изпользуемая литература</a:t>
            </a:r>
            <a:r>
              <a:rPr lang="en-US" altLang="ru-RU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2346" y="1368897"/>
            <a:ext cx="11388392" cy="4772025"/>
          </a:xfrm>
        </p:spPr>
        <p:txBody>
          <a:bodyPr/>
          <a:lstStyle/>
          <a:p>
            <a:pPr>
              <a:buNone/>
              <a:defRPr/>
            </a:pPr>
            <a:r>
              <a:rPr lang="en-US" altLang="ru-RU">
                <a:hlinkClick r:id="rId2"/>
              </a:rPr>
              <a:t>http://www.vitamarg.com/health/article/5968-zakony-pravilnogo-pitaniyaz,</a:t>
            </a:r>
            <a:endParaRPr lang="en-US" altLang="ru-RU"/>
          </a:p>
          <a:p>
            <a:pPr>
              <a:buNone/>
              <a:defRPr/>
            </a:pPr>
            <a:r>
              <a:rPr lang="en-US" altLang="ru-RU">
                <a:hlinkClick r:id="rId3"/>
              </a:rPr>
              <a:t>http://soulofsport.ru/pishhevoj-dnevnik-kak-vesti-i-obrazec/,</a:t>
            </a:r>
            <a:r>
              <a:rPr lang="en-US" altLang="ru-RU"/>
              <a:t> </a:t>
            </a:r>
          </a:p>
          <a:p>
            <a:pPr>
              <a:buNone/>
              <a:defRPr/>
            </a:pPr>
            <a:r>
              <a:rPr lang="az-Cyrl-AZ" altLang="ru-RU">
                <a:hlinkClick r:id="rId4"/>
              </a:rPr>
              <a:t>https://ru.wikipedia.org/wiki/Приём</a:t>
            </a:r>
            <a:r>
              <a:rPr lang="en-US" altLang="ru-RU">
                <a:hlinkClick r:id="rId4"/>
              </a:rPr>
              <a:t>_</a:t>
            </a:r>
            <a:r>
              <a:rPr lang="ru-RU" altLang="en-US">
                <a:hlinkClick r:id="rId4"/>
              </a:rPr>
              <a:t>пищи</a:t>
            </a:r>
            <a:r>
              <a:rPr lang="en-US" altLang="ru-RU">
                <a:hlinkClick r:id="rId4"/>
              </a:rPr>
              <a:t>,</a:t>
            </a:r>
            <a:r>
              <a:rPr lang="en-US" altLang="ru-RU"/>
              <a:t> </a:t>
            </a:r>
          </a:p>
          <a:p>
            <a:pPr>
              <a:buNone/>
              <a:defRPr/>
            </a:pPr>
            <a:r>
              <a:rPr lang="en-US" altLang="ru-RU">
                <a:hlinkClick r:id="rId5"/>
              </a:rPr>
              <a:t>http://zhenskoe-mnenie.ru/themes/diets/kak-pravilno-pit-vodu-chtoby-pokhudet-kakuiu-i-zachem-kak-pravilno-pit-vodu-v-techenie-dnia-pri-pokhudenii/.</a:t>
            </a:r>
            <a:r>
              <a:rPr lang="en-US" altLang="ru-RU"/>
              <a:t> </a:t>
            </a:r>
          </a:p>
          <a:p>
            <a:pPr>
              <a:buNone/>
              <a:defRPr/>
            </a:pPr>
            <a:r>
              <a:rPr lang="ru-RU" altLang="en-US"/>
              <a:t>Презинтацию подготовил Бардадимов Александр Сергеевич</a:t>
            </a:r>
            <a:r>
              <a:rPr lang="en-US" altLang="ru-RU"/>
              <a:t>,</a:t>
            </a:r>
            <a:r>
              <a:rPr lang="ru-RU" altLang="en-US"/>
              <a:t> шк</a:t>
            </a:r>
            <a:r>
              <a:rPr lang="en-US" altLang="ru-RU"/>
              <a:t>.</a:t>
            </a:r>
            <a:r>
              <a:rPr lang="ru-RU" altLang="en-US"/>
              <a:t> №</a:t>
            </a:r>
            <a:r>
              <a:rPr lang="en-US" altLang="ru-RU"/>
              <a:t>13,</a:t>
            </a:r>
            <a:r>
              <a:rPr lang="ru-RU" altLang="en-US"/>
              <a:t> кл</a:t>
            </a:r>
            <a:r>
              <a:rPr lang="en-US" altLang="ru-RU"/>
              <a:t>.7</a:t>
            </a:r>
            <a:r>
              <a:rPr lang="ru-RU" altLang="en-US"/>
              <a:t>Д</a:t>
            </a:r>
            <a:r>
              <a:rPr lang="en-US" altLang="ru-RU"/>
              <a:t> </a:t>
            </a:r>
          </a:p>
          <a:p>
            <a:pPr>
              <a:buNone/>
              <a:defRPr/>
            </a:pPr>
            <a:r>
              <a:rPr lang="ru-RU" altLang="en-US"/>
              <a:t>Руководитель Каменева Анна Акбатыровна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сутствие гравитации">
  <a:themeElements>
    <a:clrScheme name="Отсутствие гравитации">
      <a:dk1>
        <a:sysClr val="windowText" lastClr="000000"/>
      </a:dk1>
      <a:lt1>
        <a:sysClr val="window" lastClr="FFFFFF"/>
      </a:lt1>
      <a:dk2>
        <a:srgbClr val="466991"/>
      </a:dk2>
      <a:lt2>
        <a:srgbClr val="C9D6E5"/>
      </a:lt2>
      <a:accent1>
        <a:srgbClr val="477F9B"/>
      </a:accent1>
      <a:accent2>
        <a:srgbClr val="A2AFB7"/>
      </a:accent2>
      <a:accent3>
        <a:srgbClr val="434343"/>
      </a:accent3>
      <a:accent4>
        <a:srgbClr val="00B0F0"/>
      </a:accent4>
      <a:accent5>
        <a:srgbClr val="8495A0"/>
      </a:accent5>
      <a:accent6>
        <a:srgbClr val="777777"/>
      </a:accent6>
      <a:hlink>
        <a:srgbClr val="28D3EA"/>
      </a:hlink>
      <a:folHlink>
        <a:srgbClr val="0033CC"/>
      </a:folHlink>
    </a:clrScheme>
    <a:fontScheme name="Отсутствие гравитации">
      <a:majorFont>
        <a:latin typeface="Tahoma"/>
        <a:ea typeface=""/>
        <a:cs typeface=""/>
        <a:font script="Jpan" typeface="MS PGothic"/>
        <a:font script="Hang" typeface="Haan Somang B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Tahoma"/>
        <a:ea typeface=""/>
        <a:cs typeface=""/>
        <a:font script="Jpan" typeface="MS PGothic"/>
        <a:font script="Hang" typeface="HCR Dotu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сутствие гравитации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2700" cap="sq" cmpd="dbl" algn="ctr">
          <a:solidFill>
            <a:schemeClr val="phClr">
              <a:shade val="8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5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0"/>
                <a:satMod val="350000"/>
              </a:schemeClr>
            </a:gs>
            <a:gs pos="100000">
              <a:schemeClr val="phClr">
                <a:tint val="80000"/>
                <a:shade val="80000"/>
                <a:satMod val="1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alphaModFix/>
            <a:duotone>
              <a:schemeClr val="phClr">
                <a:shade val="50000"/>
                <a:alpha val="20000"/>
                <a:hueMod val="97000"/>
                <a:satMod val="200000"/>
                <a:lumMod val="60000"/>
              </a:schemeClr>
              <a:schemeClr val="phClr">
                <a:tint val="0"/>
                <a:alpha val="20000"/>
              </a:schemeClr>
            </a:duotone>
            <a:lum/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498</Words>
  <Application>Microsoft Office PowerPoint</Application>
  <PresentationFormat>Произвольный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Отсутствие гравитации</vt:lpstr>
      <vt:lpstr>Законы правильного питания</vt:lpstr>
      <vt:lpstr>1.Завести пищевого дневника </vt:lpstr>
      <vt:lpstr>2.Приём пищи</vt:lpstr>
      <vt:lpstr>3.Вода</vt:lpstr>
      <vt:lpstr>4.Физическая активность</vt:lpstr>
      <vt:lpstr>5.Содержание приёмов пищи</vt:lpstr>
      <vt:lpstr>Изпользуемая литература: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Законы правилного питания</dc:title>
  <dc:creator>barda</dc:creator>
  <cp:lastModifiedBy>Вундер Альбина Наильевна</cp:lastModifiedBy>
  <cp:revision>9</cp:revision>
  <dcterms:created xsi:type="dcterms:W3CDTF">2017-10-15T07:12:30Z</dcterms:created>
  <dcterms:modified xsi:type="dcterms:W3CDTF">2017-10-18T11:36:05Z</dcterms:modified>
  <cp:version>0906.0100.01</cp:version>
</cp:coreProperties>
</file>