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26"/>
  </p:notesMasterIdLst>
  <p:handoutMasterIdLst>
    <p:handoutMasterId r:id="rId27"/>
  </p:handoutMasterIdLst>
  <p:sldIdLst>
    <p:sldId id="347" r:id="rId2"/>
    <p:sldId id="258" r:id="rId3"/>
    <p:sldId id="379" r:id="rId4"/>
    <p:sldId id="388" r:id="rId5"/>
    <p:sldId id="389" r:id="rId6"/>
    <p:sldId id="376" r:id="rId7"/>
    <p:sldId id="391" r:id="rId8"/>
    <p:sldId id="266" r:id="rId9"/>
    <p:sldId id="265" r:id="rId10"/>
    <p:sldId id="279" r:id="rId11"/>
    <p:sldId id="290" r:id="rId12"/>
    <p:sldId id="280" r:id="rId13"/>
    <p:sldId id="271" r:id="rId14"/>
    <p:sldId id="297" r:id="rId15"/>
    <p:sldId id="282" r:id="rId16"/>
    <p:sldId id="283" r:id="rId17"/>
    <p:sldId id="285" r:id="rId18"/>
    <p:sldId id="344" r:id="rId19"/>
    <p:sldId id="336" r:id="rId20"/>
    <p:sldId id="385" r:id="rId21"/>
    <p:sldId id="386" r:id="rId22"/>
    <p:sldId id="387" r:id="rId23"/>
    <p:sldId id="369" r:id="rId24"/>
    <p:sldId id="364" r:id="rId25"/>
  </p:sldIdLst>
  <p:sldSz cx="9144000" cy="6858000" type="screen4x3"/>
  <p:notesSz cx="6788150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5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5" autoAdjust="0"/>
    <p:restoredTop sz="86298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96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26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Стоимость питания</a:t>
            </a:r>
            <a:endParaRPr lang="ru-RU" dirty="0"/>
          </a:p>
        </c:rich>
      </c:tx>
      <c:layout>
        <c:manualLayout>
          <c:xMode val="edge"/>
          <c:yMode val="edge"/>
          <c:x val="0.34565108267716538"/>
          <c:y val="6.2500000000000012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стоимости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Стоимость сырья</c:v>
                </c:pt>
                <c:pt idx="1">
                  <c:v>Расходы на транспортировку продуктов</c:v>
                </c:pt>
                <c:pt idx="2">
                  <c:v>Расходы на лабораторные исследования</c:v>
                </c:pt>
                <c:pt idx="3">
                  <c:v>Расходы на медосмотры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15.2</c:v>
                </c:pt>
                <c:pt idx="1">
                  <c:v>2.9</c:v>
                </c:pt>
                <c:pt idx="2">
                  <c:v>1.9</c:v>
                </c:pt>
                <c:pt idx="3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417798556430444"/>
          <c:y val="0.14603371062992129"/>
          <c:w val="0.2833220144356956"/>
          <c:h val="0.7965108267716534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DE1AC-11A4-4BB7-B6FA-9E0DBCCDDF0B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33E3F-343F-4A8F-836E-22828DF13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59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4A58C-A506-4E3B-A36F-4ECA46710231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93C45-5436-4DF5-BEF3-7D1958634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7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3C45-5436-4DF5-BEF3-7D1958634C15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3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3C45-5436-4DF5-BEF3-7D1958634C1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10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Младшие классы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3C45-5436-4DF5-BEF3-7D1958634C1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4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3C45-5436-4DF5-BEF3-7D1958634C1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8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45;&#1083;&#1077;&#1085;&#1072;\&#1056;&#1072;&#1073;&#1086;&#1095;&#1080;&#1081;%20&#1089;&#1090;&#1086;&#1083;\&#1087;&#1088;&#1077;&#1079;&#1077;&#1085;&#1090;&#1072;&#1094;&#1080;&#1103;\5%20&#1089;&#1083;&#1072;&#1081;&#1076;.WMA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&#1045;&#1083;&#1077;&#1085;&#1072;\&#1056;&#1072;&#1073;&#1086;&#1095;&#1080;&#1081;%20&#1089;&#1090;&#1086;&#1083;\&#1087;&#1088;&#1077;&#1079;&#1077;&#1085;&#1090;&#1072;&#1094;&#1080;&#1103;\7%20&#1089;&#1083;&#1072;&#1081;&#1076;.WMA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1045;&#1083;&#1077;&#1085;&#1072;\&#1056;&#1072;&#1073;&#1086;&#1095;&#1080;&#1081;%20&#1089;&#1090;&#1086;&#1083;\&#1087;&#1088;&#1077;&#1079;&#1077;&#1085;&#1090;&#1072;&#1094;&#1080;&#1103;\8%20&#1089;&#1083;&#1072;&#1081;&#1076;.WMA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1045;&#1083;&#1077;&#1085;&#1072;\&#1056;&#1072;&#1073;&#1086;&#1095;&#1080;&#1081;%20&#1089;&#1090;&#1086;&#1083;\&#1087;&#1088;&#1077;&#1079;&#1077;&#1085;&#1090;&#1072;&#1094;&#1080;&#1103;\10%20&#1089;&#1083;&#1072;&#1081;&#1076;.WMA" TargetMode="Externa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1045;&#1083;&#1077;&#1085;&#1072;\&#1056;&#1072;&#1073;&#1086;&#1095;&#1080;&#1081;%20&#1089;&#1090;&#1086;&#1083;\&#1087;&#1088;&#1077;&#1079;&#1077;&#1085;&#1090;&#1072;&#1094;&#1080;&#1103;\15%20&#1089;&#1083;&#1072;&#1081;&#1076;.WMA" TargetMode="External"/><Relationship Id="rId1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1045;&#1083;&#1077;&#1085;&#1072;\&#1056;&#1072;&#1073;&#1086;&#1095;&#1080;&#1081;%20&#1089;&#1090;&#1086;&#1083;\&#1087;&#1088;&#1077;&#1079;&#1077;&#1085;&#1090;&#1072;&#1094;&#1080;&#1103;\18%20&#1089;&#1083;&#1072;&#1081;&#1076;.WMA" TargetMode="External"/><Relationship Id="rId1" Type="http://schemas.openxmlformats.org/officeDocument/2006/relationships/tags" Target="../tags/tag1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45;&#1083;&#1077;&#1085;&#1072;\&#1056;&#1072;&#1073;&#1086;&#1095;&#1080;&#1081;%20&#1089;&#1090;&#1086;&#1083;\&#1087;&#1088;&#1077;&#1079;&#1077;&#1085;&#1090;&#1072;&#1094;&#1080;&#1103;\2%20&#1089;&#1083;&#1072;&#1081;&#1076;.WMA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45;&#1083;&#1077;&#1085;&#1072;\&#1056;&#1072;&#1073;&#1086;&#1095;&#1080;&#1081;%20&#1089;&#1090;&#1086;&#1083;\&#1087;&#1088;&#1077;&#1079;&#1077;&#1085;&#1090;&#1072;&#1094;&#1080;&#1103;\55%20&#1089;&#1083;&#1072;&#1081;&#1076;.WMA" TargetMode="Externa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5;&#1083;&#1077;&#1085;&#1072;\&#1056;&#1072;&#1073;&#1086;&#1095;&#1080;&#1081;%20&#1089;&#1090;&#1086;&#1083;\&#1087;&#1088;&#1077;&#1079;&#1077;&#1085;&#1090;&#1072;&#1094;&#1080;&#1103;\56%20&#1089;&#1083;&#1072;&#1081;&#1076;.WMA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1045;&#1083;&#1077;&#1085;&#1072;\&#1056;&#1072;&#1073;&#1086;&#1095;&#1080;&#1081;%20&#1089;&#1090;&#1086;&#1083;\&#1087;&#1088;&#1077;&#1079;&#1077;&#1085;&#1090;&#1072;&#1094;&#1080;&#1103;\3%20&#1089;&#1083;&#1072;&#1081;&#1076;.WMA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1045;&#1083;&#1077;&#1085;&#1072;\&#1056;&#1072;&#1073;&#1086;&#1095;&#1080;&#1081;%20&#1089;&#1090;&#1086;&#1083;\&#1087;&#1088;&#1077;&#1079;&#1077;&#1085;&#1090;&#1072;&#1094;&#1080;&#1103;\4%20&#1089;&#1083;&#1072;&#1081;&#1076;.WMA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04088"/>
            <a:ext cx="8001024" cy="867524"/>
          </a:xfr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СГМУП « Комбинат школьного питания»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Сургут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Documents and Settings\Администратор\Рабочий стол\для фабрики-кухни\буклет для департамента\буклет_1_c7r.jpg"/>
          <p:cNvPicPr>
            <a:picLocks noChangeAspect="1" noChangeArrowheads="1"/>
          </p:cNvPicPr>
          <p:nvPr/>
        </p:nvPicPr>
        <p:blipFill>
          <a:blip r:embed="rId3" cstate="print"/>
          <a:srcRect l="9589" t="57292" r="9589"/>
          <a:stretch>
            <a:fillRect/>
          </a:stretch>
        </p:blipFill>
        <p:spPr bwMode="auto">
          <a:xfrm>
            <a:off x="1785918" y="1714488"/>
            <a:ext cx="64807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653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фильм фабрика\Фабрика\отобранное по тексту\IMG_458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714480" y="928670"/>
            <a:ext cx="6962775" cy="4751388"/>
          </a:xfrm>
          <a:prstGeom prst="rect">
            <a:avLst/>
          </a:prstGeom>
          <a:noFill/>
        </p:spPr>
      </p:pic>
      <p:pic>
        <p:nvPicPr>
          <p:cNvPr id="3" name="5 слайд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67544" y="609329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403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Z:\фильм фабрика\Фабрика\IMG_447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1000108"/>
            <a:ext cx="6192838" cy="51847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938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Новое оборудование мясного цеха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Котлетоформовочная машина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Z:\фильм фабрика\Фабрика\отобранное по тексту\IMG_45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57290" y="1857364"/>
            <a:ext cx="6581775" cy="4387850"/>
          </a:xfrm>
          <a:prstGeom prst="rect">
            <a:avLst/>
          </a:prstGeom>
          <a:noFill/>
        </p:spPr>
      </p:pic>
      <p:pic>
        <p:nvPicPr>
          <p:cNvPr id="5" name="7 слайд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39552" y="609329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12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858148" cy="10715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Машина для панировки мясных полуфабрикатов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Z:\фильм фабрика\Фабрика\отобранное по тексту\IMG_460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428728" y="1404923"/>
            <a:ext cx="6286544" cy="4889533"/>
          </a:xfrm>
          <a:prstGeom prst="rect">
            <a:avLst/>
          </a:prstGeom>
          <a:noFill/>
        </p:spPr>
      </p:pic>
      <p:pic>
        <p:nvPicPr>
          <p:cNvPr id="4" name="8 слайд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39552" y="587727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89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9526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Готовится продукция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пароконвектоматах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Z:\фильм фабрика\Фабрика\IMG_449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428728" y="1571612"/>
            <a:ext cx="6786867" cy="4525963"/>
          </a:xfrm>
          <a:prstGeom prst="rect">
            <a:avLst/>
          </a:prstGeom>
          <a:noFill/>
        </p:spPr>
      </p:pic>
      <p:pic>
        <p:nvPicPr>
          <p:cNvPr id="4" name="10 слайд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39552" y="609329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23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7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фабрике имеется отдельное помещение для мытья яиц, оснащенное  специализированной машиной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Z:\фильм фабрика\Фабрика\отобранное по тексту\IMG_45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3042" y="1643050"/>
            <a:ext cx="6786867" cy="45259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395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Овощи для  школьных столовых очищаются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вакуумируются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овощном цехе фабрики-кухни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Z:\фильм фабрика\Фабрика\отобранное по тексту\IMG_46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3042" y="1500174"/>
            <a:ext cx="6786867" cy="45259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304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Посудомоечная машина для мытья кухонной посуды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Z:\фильм фабрика\Фабрика\отобранное по тексту\IMG_453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571604" y="1571612"/>
            <a:ext cx="6786867" cy="4525963"/>
          </a:xfrm>
          <a:prstGeom prst="rect">
            <a:avLst/>
          </a:prstGeom>
          <a:noFill/>
        </p:spPr>
      </p:pic>
      <p:pic>
        <p:nvPicPr>
          <p:cNvPr id="4" name="15 слайд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95536" y="616530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87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предприятии имеется собственная Санитарно-технологическая лаборатория, которая осуществляет постоянный контроль качества поступающего сырья, норм вложения, санитарного состояния предприятия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фильм фабрика\Фабрика\отобранное по тексту\IMG_447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57290" y="1928802"/>
            <a:ext cx="7215238" cy="4150323"/>
          </a:xfrm>
          <a:prstGeom prst="rect">
            <a:avLst/>
          </a:prstGeom>
          <a:noFill/>
        </p:spPr>
      </p:pic>
      <p:pic>
        <p:nvPicPr>
          <p:cNvPr id="4" name="18 слайд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901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4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Z:\фильм фабрика\Фото Кулинарного Совета\P327009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857232"/>
            <a:ext cx="7345362" cy="496728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766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слайд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39552" y="6165304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620688"/>
            <a:ext cx="67687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структуру предприятия входят: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Фабрика кухня по производству полуфабрикатов и кондитерских изделий, построенная в 1996 году по канадскому проекту;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Школьные столовые.</a:t>
            </a:r>
          </a:p>
          <a:p>
            <a:pPr algn="ctr">
              <a:buFontTx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2005 году предприятию присвоен    «Знак качества услуг общественного питания высшей категории»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618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8229600" cy="86895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Повышение стоимости питания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10 января 2019 года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772816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Для учащихся младших классов: </a:t>
            </a:r>
          </a:p>
          <a:p>
            <a:r>
              <a:rPr lang="ru-RU" sz="3200" b="1" dirty="0" smtClean="0"/>
              <a:t>в день 8 рублей    в месяц 192 рубля</a:t>
            </a:r>
          </a:p>
          <a:p>
            <a:endParaRPr lang="ru-RU" sz="3200" dirty="0" smtClean="0"/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учащихся старших классов: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день 10 рублей   в месяц 240 рублей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учащихся ГПД: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день 11 рублей   в месяц 220 рублей</a:t>
            </a:r>
          </a:p>
          <a:p>
            <a:endParaRPr lang="ru-RU" sz="3200" dirty="0"/>
          </a:p>
        </p:txBody>
      </p:sp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132856"/>
            <a:ext cx="7725544" cy="1143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Родительская плата за завтрак учащихся младших классов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составит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1 656 рублей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месяц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Родительская плата за завтрак учащихся старших классов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составит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2 184 рубля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месяц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24744"/>
            <a:ext cx="8229600" cy="4450506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Дневная стоимость завтраков для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учащихся младших классов с учетом дотационных выплат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113 рублей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Дневная стоимость завтраков для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учащихся старших классов с учетом дотационных выплат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135 рублей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лет_1_dddddddddddddddddddddddc7r_cr.jpg"/>
          <p:cNvPicPr>
            <a:picLocks noChangeAspect="1"/>
          </p:cNvPicPr>
          <p:nvPr/>
        </p:nvPicPr>
        <p:blipFill>
          <a:blip r:embed="rId4" cstate="print"/>
          <a:srcRect l="4842" r="51575"/>
          <a:stretch>
            <a:fillRect/>
          </a:stretch>
        </p:blipFill>
        <p:spPr bwMode="auto">
          <a:xfrm>
            <a:off x="3714744" y="500042"/>
            <a:ext cx="1928826" cy="16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Администратор\Рабочий стол\для фабрики-кухни\буклет для департамента\буклеeeeeeeeeeeeeeeeeeт_1_cr.jpg"/>
          <p:cNvPicPr>
            <a:picLocks noChangeAspect="1" noChangeArrowheads="1"/>
          </p:cNvPicPr>
          <p:nvPr/>
        </p:nvPicPr>
        <p:blipFill>
          <a:blip r:embed="rId5" cstate="print"/>
          <a:srcRect l="4167" b="9090"/>
          <a:stretch>
            <a:fillRect/>
          </a:stretch>
        </p:blipFill>
        <p:spPr bwMode="auto">
          <a:xfrm>
            <a:off x="3643305" y="3429000"/>
            <a:ext cx="219076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28794" y="2500306"/>
            <a:ext cx="585791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50" dirty="0">
                <a:ln w="11430"/>
                <a:latin typeface="Times New Roman" pitchFamily="18" charset="0"/>
                <a:cs typeface="Times New Roman" pitchFamily="18" charset="0"/>
              </a:rPr>
              <a:t>Диплом Российской общественной палаты по присуждению общественных наград в сфере индустрии питания</a:t>
            </a:r>
          </a:p>
        </p:txBody>
      </p:sp>
      <p:pic>
        <p:nvPicPr>
          <p:cNvPr id="8" name="55 слайд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11560" y="566124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612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внимание!!!     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Documents and Settings\Администратор\Рабочий стол\для фабрики-кухни\буклет для департамента\буклет_1_c7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9589" t="57292" r="9589"/>
          <a:stretch>
            <a:fillRect/>
          </a:stretch>
        </p:blipFill>
        <p:spPr bwMode="auto">
          <a:xfrm>
            <a:off x="1714480" y="2071678"/>
            <a:ext cx="6264696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6 слайд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8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24744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Основной вид деятельности - организация питания учащихся общеобразовательных школ г. Сургута.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Функции учредителя и собственника имущества предприятия от имени муниципального образования город окружного значения город Сургут выполняет Комитет по управлению имуществом Администрации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города Сургута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99792" y="1916832"/>
          <a:ext cx="3991336" cy="4150919"/>
        </p:xfrm>
        <a:graphic>
          <a:graphicData uri="http://schemas.openxmlformats.org/drawingml/2006/table">
            <a:tbl>
              <a:tblPr/>
              <a:tblGrid>
                <a:gridCol w="2294220"/>
                <a:gridCol w="890866"/>
                <a:gridCol w="806250"/>
              </a:tblGrid>
              <a:tr h="3653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Название блюд</a:t>
                      </a:r>
                      <a:endParaRPr lang="ru-RU" sz="700" dirty="0">
                        <a:latin typeface="Courier New"/>
                        <a:ea typeface="Calibri"/>
                      </a:endParaRPr>
                    </a:p>
                  </a:txBody>
                  <a:tcPr marL="16545" marR="16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Масса порций в граммах для возрастных групп</a:t>
                      </a:r>
                      <a:endParaRPr lang="ru-RU" sz="700">
                        <a:latin typeface="Courier New"/>
                        <a:ea typeface="Calibri"/>
                      </a:endParaRPr>
                    </a:p>
                  </a:txBody>
                  <a:tcPr marL="16545" marR="16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 7 до 11 лет</a:t>
                      </a:r>
                      <a:endParaRPr lang="ru-RU" sz="700">
                        <a:latin typeface="Courier New"/>
                        <a:ea typeface="Calibri"/>
                      </a:endParaRPr>
                    </a:p>
                  </a:txBody>
                  <a:tcPr marL="16545" marR="16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 11 лет и старше</a:t>
                      </a:r>
                      <a:endParaRPr lang="ru-RU" sz="700">
                        <a:latin typeface="Courier New"/>
                        <a:ea typeface="Calibri"/>
                      </a:endParaRPr>
                    </a:p>
                  </a:txBody>
                  <a:tcPr marL="16545" marR="16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6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Каша, овощное, яичное, творожное, мясное блюдо</a:t>
                      </a:r>
                      <a:endParaRPr lang="ru-RU" sz="700" dirty="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150-200</a:t>
                      </a:r>
                      <a:endParaRPr lang="ru-RU" sz="700" dirty="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200-250</a:t>
                      </a:r>
                      <a:endParaRPr lang="ru-RU" sz="70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6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Напитки (чай, какао, сок, компот молоко, кефир и др.)</a:t>
                      </a:r>
                      <a:endParaRPr lang="ru-RU" sz="70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200</a:t>
                      </a:r>
                      <a:endParaRPr lang="ru-RU" sz="700" dirty="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200</a:t>
                      </a:r>
                      <a:endParaRPr lang="ru-RU" sz="70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Салат</a:t>
                      </a:r>
                      <a:endParaRPr lang="ru-RU" sz="70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60-100</a:t>
                      </a:r>
                      <a:endParaRPr lang="ru-RU" sz="700" dirty="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100-150</a:t>
                      </a:r>
                      <a:endParaRPr lang="ru-RU" sz="70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Суп</a:t>
                      </a:r>
                      <a:endParaRPr lang="ru-RU" sz="70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200-250</a:t>
                      </a:r>
                      <a:endParaRPr lang="ru-RU" sz="700" dirty="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250-300</a:t>
                      </a:r>
                      <a:endParaRPr lang="ru-RU" sz="700" dirty="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Мясо, котлета</a:t>
                      </a:r>
                      <a:endParaRPr lang="ru-RU" sz="70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80-120</a:t>
                      </a:r>
                      <a:endParaRPr lang="ru-RU" sz="70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100-120</a:t>
                      </a:r>
                      <a:endParaRPr lang="ru-RU" sz="700" dirty="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Гарнир</a:t>
                      </a:r>
                      <a:endParaRPr lang="ru-RU" sz="70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150-200</a:t>
                      </a:r>
                      <a:endParaRPr lang="ru-RU" sz="70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180-230</a:t>
                      </a:r>
                      <a:endParaRPr lang="ru-RU" sz="700" dirty="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Фрукты</a:t>
                      </a:r>
                      <a:endParaRPr lang="ru-RU" sz="70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70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700" dirty="0">
                        <a:latin typeface="Courier New"/>
                        <a:ea typeface="Calibri"/>
                      </a:endParaRPr>
                    </a:p>
                  </a:txBody>
                  <a:tcPr marL="16545" marR="16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755576" y="404664"/>
            <a:ext cx="793467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2.4.5. 2409-08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«Санитарно-эпидемиологические требования к организации питания обучающихся»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Рекомендуемая масса порций блюд (в граммах)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обучающихся различного возраста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293515"/>
              </p:ext>
            </p:extLst>
          </p:nvPr>
        </p:nvGraphicFramePr>
        <p:xfrm>
          <a:off x="1547663" y="1556792"/>
          <a:ext cx="6660233" cy="4408256"/>
        </p:xfrm>
        <a:graphic>
          <a:graphicData uri="http://schemas.openxmlformats.org/drawingml/2006/table">
            <a:tbl>
              <a:tblPr/>
              <a:tblGrid>
                <a:gridCol w="2085987"/>
                <a:gridCol w="2521562"/>
                <a:gridCol w="2052684"/>
              </a:tblGrid>
              <a:tr h="2671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</a:rPr>
                        <a:t>Название пищевых веществ</a:t>
                      </a:r>
                      <a:endParaRPr lang="ru-RU" sz="500" dirty="0">
                        <a:latin typeface="Courier New"/>
                        <a:ea typeface="Calibri"/>
                      </a:endParaRPr>
                    </a:p>
                  </a:txBody>
                  <a:tcPr marL="11155" marR="11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</a:rPr>
                        <a:t>Усредненная потребность в пищевых веществах для возрастных групп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</a:rPr>
                        <a:t>с 7 до 11 лет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</a:rPr>
                        <a:t>с 11 лет и старше 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Белки (г)</a:t>
                      </a:r>
                      <a:endParaRPr lang="ru-RU" sz="500" dirty="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77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90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Жиры (г)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79</a:t>
                      </a:r>
                      <a:endParaRPr lang="ru-RU" sz="500" dirty="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92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Углеводы (г)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335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383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Энергетическая ценность (ккал)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2350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2713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Витамин В1 (мг)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Витамин В2 (мг)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1,6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Витамин С (мг)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500" dirty="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Витамин А (мг)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0,7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Витамин Е (мг)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Кальций (мг)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1100</a:t>
                      </a:r>
                      <a:endParaRPr lang="ru-RU" sz="500" dirty="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1200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Фосфор (мг)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1650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1800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Магний (мг)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250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300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Железо (мг)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Цинк (мг)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Йод (мг)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50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0,12</a:t>
                      </a:r>
                      <a:endParaRPr lang="ru-RU" sz="500" dirty="0">
                        <a:latin typeface="Courier New"/>
                        <a:ea typeface="Calibri"/>
                      </a:endParaRPr>
                    </a:p>
                  </a:txBody>
                  <a:tcPr marL="11155" marR="1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47664" y="332656"/>
            <a:ext cx="666023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Потребность в пищевых веществах и энергии обучающихся в возрасте с 7 до 11 и с 11 лет и старше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4828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548680"/>
          <a:ext cx="66484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Разработано 25 блюд 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Индейка ,тушеная в соусе с овощами.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Рагу из индейки.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Индейка, тушеная в сметанном соусе.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Плов из индейки.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Индейка, тушеная с черносливом.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Индейка ,тушеная с курагой.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Индейка, запеченная под сыром с помидорами.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Индейка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по-французки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Филе индейки с кабачками.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Запеканка из индейки.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Тушеная индейка.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Каша из полбы на молоке.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Полба с овощами.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Полба с говядиной.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Каша тыквенная с пшеном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Капуста цветная свежемороженая, запеченная под соусом.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Рагу овощное(с цветной капустой)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Запеканка тыквенная с творогом.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Печенье «Листики».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Печенье «Ромбики коричневые с сахаром».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Печенье «Северное»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Печенье «Фигурное».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Печенье «Кокосовое».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Печенье «Молочное».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Печенье «Цветочки для сластён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Оборудование фабрики-кухни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Z:\фильм фабрика\Фабрика\отобранное по тексту\IMG_448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78566" y="1600200"/>
            <a:ext cx="6786867" cy="4525963"/>
          </a:xfrm>
          <a:prstGeom prst="rect">
            <a:avLst/>
          </a:prstGeom>
          <a:noFill/>
        </p:spPr>
      </p:pic>
      <p:pic>
        <p:nvPicPr>
          <p:cNvPr id="4" name="3 слайд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23528" y="616530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904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Оборудование кондитерского цеха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Машина по производству печенья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Z:\фильм фабрика\Фабрика\отобранное по тексту\IMG_448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178566" y="1600200"/>
            <a:ext cx="6786867" cy="4525963"/>
          </a:xfrm>
          <a:prstGeom prst="rect">
            <a:avLst/>
          </a:prstGeom>
          <a:noFill/>
        </p:spPr>
      </p:pic>
      <p:pic>
        <p:nvPicPr>
          <p:cNvPr id="4" name="4 слайд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95536" y="623731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46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Тема 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6438</TotalTime>
  <Words>567</Words>
  <Application>Microsoft Office PowerPoint</Application>
  <PresentationFormat>Экран (4:3)</PresentationFormat>
  <Paragraphs>164</Paragraphs>
  <Slides>24</Slides>
  <Notes>4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Garamond</vt:lpstr>
      <vt:lpstr>Times New Roman</vt:lpstr>
      <vt:lpstr>Тема Office</vt:lpstr>
      <vt:lpstr>СГМУП « Комбинат школьного питания» г. Сургут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Оборудование фабрики-кухни</vt:lpstr>
      <vt:lpstr>Оборудование кондитерского цеха Машина по производству печенья</vt:lpstr>
      <vt:lpstr>Презентация PowerPoint</vt:lpstr>
      <vt:lpstr>Презентация PowerPoint</vt:lpstr>
      <vt:lpstr>Новое оборудование мясного цеха Котлетоформовочная машина</vt:lpstr>
      <vt:lpstr>Машина для панировки мясных полуфабрикатов</vt:lpstr>
      <vt:lpstr>Готовится продукция в пароконвектоматах</vt:lpstr>
      <vt:lpstr>На фабрике имеется отдельное помещение для мытья яиц, оснащенное  специализированной машиной</vt:lpstr>
      <vt:lpstr>Овощи для  школьных столовых очищаются и вакуумируются в овощном цехе фабрики-кухни</vt:lpstr>
      <vt:lpstr>Посудомоечная машина для мытья кухонной посуды</vt:lpstr>
      <vt:lpstr>На предприятии имеется собственная Санитарно-технологическая лаборатория, которая осуществляет постоянный контроль качества поступающего сырья, норм вложения, санитарного состояния предприятия</vt:lpstr>
      <vt:lpstr>Презентация PowerPoint</vt:lpstr>
      <vt:lpstr>Повышение стоимости питания  с 10 января 2019 года  </vt:lpstr>
      <vt:lpstr>Родительская плата за завтрак учащихся младших классов  составит 1 656 рублей в месяц  Родительская плата за завтрак учащихся старших классов  составит 2 184 рубля в месяц</vt:lpstr>
      <vt:lpstr>Дневная стоимость завтраков для  учащихся младших классов с учетом дотационных выплат 113 рублей    Дневная стоимость завтраков для  учащихся старших классов с учетом дотационных выплат 135 рублей  </vt:lpstr>
      <vt:lpstr>Презентация PowerPoint</vt:lpstr>
      <vt:lpstr>Спасибо за внимание!!!        </vt:lpstr>
    </vt:vector>
  </TitlesOfParts>
  <Company>кшп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Ольга А. Салеева</cp:lastModifiedBy>
  <cp:revision>241</cp:revision>
  <cp:lastPrinted>2018-12-21T10:35:51Z</cp:lastPrinted>
  <dcterms:created xsi:type="dcterms:W3CDTF">2013-12-12T08:18:18Z</dcterms:created>
  <dcterms:modified xsi:type="dcterms:W3CDTF">2019-01-29T12:19:16Z</dcterms:modified>
</cp:coreProperties>
</file>